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60" r:id="rId7"/>
    <p:sldId id="262" r:id="rId8"/>
    <p:sldId id="261" r:id="rId9"/>
    <p:sldId id="263" r:id="rId10"/>
    <p:sldId id="264" r:id="rId11"/>
    <p:sldId id="266" r:id="rId12"/>
    <p:sldId id="267" r:id="rId13"/>
    <p:sldId id="265" r:id="rId14"/>
  </p:sldIdLst>
  <p:sldSz cx="12192000" cy="6858000"/>
  <p:notesSz cx="6858000" cy="9144000"/>
  <p:embeddedFontLst>
    <p:embeddedFont>
      <p:font typeface="Microsoft YaHei UI" panose="020B0503020204020204" pitchFamily="34" charset="-122"/>
      <p:regular r:id="rId15"/>
      <p:bold r:id="rId16"/>
    </p:embeddedFont>
    <p:embeddedFont>
      <p:font typeface="等线" panose="02010600030101010101" pitchFamily="2" charset="-122"/>
      <p:regular r:id="rId17"/>
      <p:bold r:id="rId18"/>
    </p:embeddedFont>
    <p:embeddedFont>
      <p:font typeface="等线 Light" panose="02010600030101010101" pitchFamily="2" charset="-122"/>
      <p:regular r:id="rId19"/>
    </p:embeddedFont>
    <p:embeddedFont>
      <p:font typeface="Microsoft YaHei" panose="020B0503020204020204" pitchFamily="34" charset="-122"/>
      <p:regular r:id="rId20"/>
      <p:bold r:id="rId21"/>
    </p:embeddedFont>
    <p:embeddedFont>
      <p:font typeface="Microsoft Sans Serif" panose="020B0604020202020204" pitchFamily="34" charset="0"/>
      <p:regular r:id="rId2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Downloads\&#25105;&#25512;&#30340;&#23401;&#23376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/>
              <a:t>弹幕词频统计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Sheet5!$B$1:$B$10</c:f>
              <c:strCache>
                <c:ptCount val="10"/>
                <c:pt idx="0">
                  <c:v>kksk</c:v>
                </c:pt>
                <c:pt idx="1">
                  <c:v>到！</c:v>
                </c:pt>
                <c:pt idx="2">
                  <c:v>到</c:v>
                </c:pt>
                <c:pt idx="3">
                  <c:v>泪目</c:v>
                </c:pt>
                <c:pt idx="4">
                  <c:v>痛，太痛了</c:v>
                </c:pt>
                <c:pt idx="5">
                  <c:v>我爱你们</c:v>
                </c:pt>
                <c:pt idx="6">
                  <c:v>到!</c:v>
                </c:pt>
                <c:pt idx="7">
                  <c:v>出列！</c:v>
                </c:pt>
                <c:pt idx="8">
                  <c:v>太痛了</c:v>
                </c:pt>
                <c:pt idx="9">
                  <c:v>最称职的偶像，最可爱的妈妈！</c:v>
                </c:pt>
              </c:strCache>
            </c:strRef>
          </c:cat>
          <c:val>
            <c:numRef>
              <c:f>Sheet5!$C$1:$C$10</c:f>
              <c:numCache>
                <c:formatCode>General</c:formatCode>
                <c:ptCount val="10"/>
                <c:pt idx="0">
                  <c:v>467</c:v>
                </c:pt>
                <c:pt idx="1">
                  <c:v>367</c:v>
                </c:pt>
                <c:pt idx="2">
                  <c:v>230</c:v>
                </c:pt>
                <c:pt idx="3">
                  <c:v>29</c:v>
                </c:pt>
                <c:pt idx="4">
                  <c:v>28</c:v>
                </c:pt>
                <c:pt idx="5">
                  <c:v>19</c:v>
                </c:pt>
                <c:pt idx="6">
                  <c:v>17</c:v>
                </c:pt>
                <c:pt idx="7">
                  <c:v>16</c:v>
                </c:pt>
                <c:pt idx="8">
                  <c:v>13</c:v>
                </c:pt>
                <c:pt idx="9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075-4750-9662-491C293747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33153823"/>
        <c:axId val="1333156703"/>
      </c:barChart>
      <c:catAx>
        <c:axId val="13331538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33156703"/>
        <c:crosses val="autoZero"/>
        <c:auto val="1"/>
        <c:lblAlgn val="ctr"/>
        <c:lblOffset val="100"/>
        <c:noMultiLvlLbl val="0"/>
      </c:catAx>
      <c:valAx>
        <c:axId val="13331567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3315382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65F114-0931-81AF-6A1F-70F607FC6A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D11E8EB-7A05-0FF0-FFA1-99FA2CC68C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59C264-EDED-C270-2011-D5A4D2445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0983F-35E4-402F-927E-939E56D33A96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11476A-A7D3-1620-4136-F6728F2C3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6C16FE-2D2D-9905-5E38-73A2C982C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5D72C-78DF-46BF-9476-B3A641BA14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3549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280DE6-051C-B816-3FFF-BE9491AAD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A42F5D1-C45B-9AA0-D2F2-347794DDC6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BA9443-F4CF-7A92-BEAE-673E3D65D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0983F-35E4-402F-927E-939E56D33A96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7E1D04-9999-F2F5-B1B1-60E76B516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95BD90-02EF-F174-5ED8-1EB68AE45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5D72C-78DF-46BF-9476-B3A641BA14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6785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0F1097B-6BD6-547F-A828-E97EB78A8D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B395C0B-6133-7671-6E63-486675324C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37F423-98D7-A4D4-9D05-C20E251BD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0983F-35E4-402F-927E-939E56D33A96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56A31C-A858-8068-0B14-2E8B22800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B18A0C-DA39-D814-42D7-6BE17C6F1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5D72C-78DF-46BF-9476-B3A641BA14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2867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EED95D-C545-3973-7C89-EB41F0426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4F2310-E234-056F-DEFE-6A2F820071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041EF9-76E1-D912-B0FA-11171D1B4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0983F-35E4-402F-927E-939E56D33A96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D60B78-1079-052D-EAE8-B458DA561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C90EFE-FC80-F642-09F6-9B67F452A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5D72C-78DF-46BF-9476-B3A641BA14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0059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356BAA-A0D7-D585-896D-975338F8F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2653A9A-602C-D466-2824-9BB1394E13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AC8EDC-E1A3-3E26-BB29-349EFD9EE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0983F-35E4-402F-927E-939E56D33A96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F28097-C39D-7972-3B68-55AC754D5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14F536-A47F-AD1E-723B-127E296E6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5D72C-78DF-46BF-9476-B3A641BA14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3588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2A0276-4786-AD00-2108-9FA981BE0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DE60AB-4E79-6078-A59B-363ADAA6D4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E9C518F-B963-022B-99FD-0DDC5D885E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3E91BB3-11A1-4102-2AE2-51FBB3679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0983F-35E4-402F-927E-939E56D33A96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82CBF81-1D40-06FE-279E-CAA7E38F2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BE87F3A-AAD5-38BC-B822-59D70F179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5D72C-78DF-46BF-9476-B3A641BA14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3561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6D768E-A9FA-C9EE-838B-9B669124F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08D83A6-9AA8-09FC-C60F-AE02EB9B60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01DEAEA-D553-DA3C-8613-97603C90C1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FE4076E-2BF6-A9BE-0AD6-3898686228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5890D22-0DE6-F7DC-3B9F-FE2FF4DB27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40EDB18-046C-7C48-A05A-C858B6C8B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0983F-35E4-402F-927E-939E56D33A96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603F397-38EF-75E0-4725-9E13C9EF2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75D5026-70F6-56AA-B4F6-D7DB405A4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5D72C-78DF-46BF-9476-B3A641BA14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280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32B697-9247-2922-28AC-90F24D544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27745A8-389B-52F7-A199-3EF43995B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0983F-35E4-402F-927E-939E56D33A96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E806059-7A82-5424-7400-5F4926025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07C12BE-218B-1374-1A9F-906F1BD04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5D72C-78DF-46BF-9476-B3A641BA14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7713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8AF1A6D-862C-098A-5279-9A6B1E687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0983F-35E4-402F-927E-939E56D33A96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9B52FB0-88A1-5A71-34B9-F60CA619A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F7CB569-C423-038B-0271-3153645F4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5D72C-78DF-46BF-9476-B3A641BA14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3751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4BD7E1-C2BD-A18B-4A20-7FF8CAF4E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338747-E4D8-9BAE-049F-632326BE2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5BE7BA9-507D-6A80-2834-6647F71885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988A400-0D16-4A0E-BBF2-2B5FDD572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0983F-35E4-402F-927E-939E56D33A96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3A90D9C-2C8E-93EF-CC07-491858F1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41094A1-5744-522D-115A-C55DE57B5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5D72C-78DF-46BF-9476-B3A641BA14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0880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B561CD-071B-B54F-68FF-14B30E69E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5092D32-6D6F-A84D-CE4B-95C2830F84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B6DA2D0-576A-56BB-0351-D1C6AB4B99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B12DB95-DA9D-E016-9B87-3B8F214D5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0983F-35E4-402F-927E-939E56D33A96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8C2AA9F-1C97-4E9C-8A82-BAC5FEB00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BA6EB4B-BBEA-3065-CB84-3EA2B0C89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5D72C-78DF-46BF-9476-B3A641BA14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8874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7447B8A-E593-DDDD-37A0-22572B737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EBD4C0B-67AD-66CA-F371-3715004EE4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F3607C7-A944-EDDE-315F-A7A32CB0E7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B0983F-35E4-402F-927E-939E56D33A96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BFC79A-D2A9-FA0A-3FDB-CBAF1FBED7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ACE1A7-D6D9-19BE-961D-022F59E9C8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B5D72C-78DF-46BF-9476-B3A641BA14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3448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19326BCB-D868-889A-D644-0B29343B68B3}"/>
              </a:ext>
            </a:extLst>
          </p:cNvPr>
          <p:cNvSpPr/>
          <p:nvPr/>
        </p:nvSpPr>
        <p:spPr>
          <a:xfrm>
            <a:off x="862590" y="1641806"/>
            <a:ext cx="3775393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600" b="1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大数据答辩</a:t>
            </a:r>
          </a:p>
        </p:txBody>
      </p:sp>
      <p:pic>
        <p:nvPicPr>
          <p:cNvPr id="8" name="Image 0" descr="preencoded.png">
            <a:extLst>
              <a:ext uri="{FF2B5EF4-FFF2-40B4-BE49-F238E27FC236}">
                <a16:creationId xmlns:a16="http://schemas.microsoft.com/office/drawing/2014/main" id="{87279915-0FEB-B476-43C8-377AE3827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CF2B27C5-D081-E8DF-6861-76BF5A5E780F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344195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表 3">
            <a:extLst>
              <a:ext uri="{FF2B5EF4-FFF2-40B4-BE49-F238E27FC236}">
                <a16:creationId xmlns:a16="http://schemas.microsoft.com/office/drawing/2014/main" id="{E31B04C4-B7E6-520F-8ADC-6DF707512E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163329"/>
              </p:ext>
            </p:extLst>
          </p:nvPr>
        </p:nvGraphicFramePr>
        <p:xfrm>
          <a:off x="684028" y="1398250"/>
          <a:ext cx="6964326" cy="41661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497EFE55-E56C-7250-05F9-F8C41AB68A69}"/>
              </a:ext>
            </a:extLst>
          </p:cNvPr>
          <p:cNvCxnSpPr>
            <a:cxnSpLocks/>
          </p:cNvCxnSpPr>
          <p:nvPr/>
        </p:nvCxnSpPr>
        <p:spPr>
          <a:xfrm>
            <a:off x="0" y="762987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F1A18468-0BDF-9A8C-8DC2-694BC85E525B}"/>
              </a:ext>
            </a:extLst>
          </p:cNvPr>
          <p:cNvSpPr/>
          <p:nvPr/>
        </p:nvSpPr>
        <p:spPr>
          <a:xfrm>
            <a:off x="883855" y="474920"/>
            <a:ext cx="1646694" cy="482009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4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291880A-3350-6472-39FE-DA599DD286B3}"/>
              </a:ext>
            </a:extLst>
          </p:cNvPr>
          <p:cNvSpPr/>
          <p:nvPr/>
        </p:nvSpPr>
        <p:spPr>
          <a:xfrm>
            <a:off x="914400" y="159557"/>
            <a:ext cx="15696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展示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A36EB40-391D-7D3D-E9B7-F50C686382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0464" y="3066926"/>
            <a:ext cx="2002909" cy="2029614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E2119B08-FADF-BB05-6831-D77AD3A9BEAA}"/>
              </a:ext>
            </a:extLst>
          </p:cNvPr>
          <p:cNvSpPr/>
          <p:nvPr/>
        </p:nvSpPr>
        <p:spPr>
          <a:xfrm>
            <a:off x="415750" y="5564441"/>
            <a:ext cx="78021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看来观众也很喜欢这首歌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15E1516-1AB5-5D8F-B6E5-DBB82D01ABA5}"/>
              </a:ext>
            </a:extLst>
          </p:cNvPr>
          <p:cNvSpPr/>
          <p:nvPr/>
        </p:nvSpPr>
        <p:spPr>
          <a:xfrm>
            <a:off x="1027814" y="1658679"/>
            <a:ext cx="680484" cy="2977116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C3DFF6A-D5DC-5402-5BC5-2B50958A0820}"/>
              </a:ext>
            </a:extLst>
          </p:cNvPr>
          <p:cNvSpPr txBox="1"/>
          <p:nvPr/>
        </p:nvSpPr>
        <p:spPr>
          <a:xfrm>
            <a:off x="415750" y="4929179"/>
            <a:ext cx="50440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i="0" dirty="0" err="1">
                <a:solidFill>
                  <a:srgbClr val="2C3E5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Kksk</a:t>
            </a:r>
            <a:r>
              <a:rPr lang="en-US" altLang="zh-CN" i="0" dirty="0">
                <a:solidFill>
                  <a:srgbClr val="2C3E5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ja-JP" altLang="en-US" dirty="0">
                <a:solidFill>
                  <a:srgbClr val="2C3E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ここすき</a:t>
            </a:r>
            <a:r>
              <a:rPr lang="zh-CN" altLang="en-US" i="0" dirty="0">
                <a:solidFill>
                  <a:srgbClr val="2C3E5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lang="ja-JP" altLang="en-US" i="0" dirty="0">
                <a:solidFill>
                  <a:srgbClr val="2C3E5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，意为这里喜欢，通常被用在弹幕之中，是对视频某一片段表达赞赏</a:t>
            </a:r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62367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10" grpId="0"/>
      <p:bldP spid="11" grpId="0" animBg="1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F5EBC5B-2A02-B432-9FEA-14F27D767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707" y="1355703"/>
            <a:ext cx="4081090" cy="53634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6B86A6C7-8EF7-0743-081A-39A41F8B1404}"/>
              </a:ext>
            </a:extLst>
          </p:cNvPr>
          <p:cNvCxnSpPr>
            <a:cxnSpLocks/>
          </p:cNvCxnSpPr>
          <p:nvPr/>
        </p:nvCxnSpPr>
        <p:spPr>
          <a:xfrm>
            <a:off x="0" y="762987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3985C99-D34D-3066-B6F6-88AF1D7A256B}"/>
              </a:ext>
            </a:extLst>
          </p:cNvPr>
          <p:cNvSpPr/>
          <p:nvPr/>
        </p:nvSpPr>
        <p:spPr>
          <a:xfrm>
            <a:off x="883855" y="474920"/>
            <a:ext cx="2954656" cy="482009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48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E3F6556-6B3F-7C72-8FFE-802B86D328B4}"/>
              </a:ext>
            </a:extLst>
          </p:cNvPr>
          <p:cNvSpPr/>
          <p:nvPr/>
        </p:nvSpPr>
        <p:spPr>
          <a:xfrm>
            <a:off x="883854" y="80438"/>
            <a:ext cx="29546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系统运行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DFBDD94-9EE0-2F19-7A0E-D0A43F64ED18}"/>
              </a:ext>
            </a:extLst>
          </p:cNvPr>
          <p:cNvSpPr/>
          <p:nvPr/>
        </p:nvSpPr>
        <p:spPr>
          <a:xfrm>
            <a:off x="2556985" y="1307939"/>
            <a:ext cx="672812" cy="173722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322289C-0D4D-32AF-58F7-EDC0C2EEDC8E}"/>
              </a:ext>
            </a:extLst>
          </p:cNvPr>
          <p:cNvSpPr/>
          <p:nvPr/>
        </p:nvSpPr>
        <p:spPr>
          <a:xfrm>
            <a:off x="2556985" y="2826152"/>
            <a:ext cx="2297574" cy="173722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0515032E-BF3F-81E2-AA6E-4AFFE73FF607}"/>
              </a:ext>
            </a:extLst>
          </p:cNvPr>
          <p:cNvSpPr/>
          <p:nvPr/>
        </p:nvSpPr>
        <p:spPr>
          <a:xfrm>
            <a:off x="1693706" y="3526419"/>
            <a:ext cx="1164219" cy="57680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2DD5B9D-053C-B7E9-7ED0-4EACFADD3063}"/>
              </a:ext>
            </a:extLst>
          </p:cNvPr>
          <p:cNvSpPr/>
          <p:nvPr/>
        </p:nvSpPr>
        <p:spPr>
          <a:xfrm>
            <a:off x="2409859" y="4084497"/>
            <a:ext cx="1553449" cy="259867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2B369573-0C7B-6A2A-EC4C-2474D11EDF20}"/>
              </a:ext>
            </a:extLst>
          </p:cNvPr>
          <p:cNvSpPr/>
          <p:nvPr/>
        </p:nvSpPr>
        <p:spPr>
          <a:xfrm>
            <a:off x="1708690" y="5551989"/>
            <a:ext cx="2254618" cy="484207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11B6647-F148-35B4-3D09-860E18D360DE}"/>
              </a:ext>
            </a:extLst>
          </p:cNvPr>
          <p:cNvSpPr/>
          <p:nvPr/>
        </p:nvSpPr>
        <p:spPr>
          <a:xfrm>
            <a:off x="5922537" y="1146812"/>
            <a:ext cx="2727029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启动</a:t>
            </a:r>
            <a:r>
              <a:rPr lang="en-US" altLang="zh-CN" sz="3600" b="1" cap="none" spc="0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hadoop</a:t>
            </a:r>
            <a:endParaRPr lang="zh-CN" altLang="en-US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FB6BDA2-3D5C-1FE9-1BC7-0E4DC5315C37}"/>
              </a:ext>
            </a:extLst>
          </p:cNvPr>
          <p:cNvSpPr/>
          <p:nvPr/>
        </p:nvSpPr>
        <p:spPr>
          <a:xfrm>
            <a:off x="5928584" y="2502986"/>
            <a:ext cx="223971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启动</a:t>
            </a:r>
            <a:r>
              <a:rPr lang="en-US" altLang="zh-CN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spark</a:t>
            </a:r>
            <a:endParaRPr lang="zh-CN" altLang="en-US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BD1FDF61-C49E-2F33-63B1-BAF6C395874C}"/>
              </a:ext>
            </a:extLst>
          </p:cNvPr>
          <p:cNvSpPr/>
          <p:nvPr/>
        </p:nvSpPr>
        <p:spPr>
          <a:xfrm>
            <a:off x="5927077" y="3375493"/>
            <a:ext cx="387798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检查有没有少组件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6FC14F7-43A2-8982-2A88-57225608406F}"/>
              </a:ext>
            </a:extLst>
          </p:cNvPr>
          <p:cNvSpPr/>
          <p:nvPr/>
        </p:nvSpPr>
        <p:spPr>
          <a:xfrm>
            <a:off x="5927077" y="5389865"/>
            <a:ext cx="229261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zh-CN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Spark</a:t>
            </a:r>
            <a:r>
              <a:rPr lang="zh-CN" altLang="en-U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终端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4F81D02-3115-8D8E-96F9-95AEC973046B}"/>
              </a:ext>
            </a:extLst>
          </p:cNvPr>
          <p:cNvSpPr/>
          <p:nvPr/>
        </p:nvSpPr>
        <p:spPr>
          <a:xfrm>
            <a:off x="5927077" y="4021198"/>
            <a:ext cx="321594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启动</a:t>
            </a:r>
            <a:r>
              <a:rPr lang="en-US" altLang="zh-CN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Spark</a:t>
            </a:r>
            <a:r>
              <a:rPr lang="zh-CN" altLang="en-U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终端</a:t>
            </a:r>
          </a:p>
        </p:txBody>
      </p:sp>
    </p:spTree>
    <p:extLst>
      <p:ext uri="{BB962C8B-B14F-4D97-AF65-F5344CB8AC3E}">
        <p14:creationId xmlns:p14="http://schemas.microsoft.com/office/powerpoint/2010/main" val="8545235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6" grpId="0"/>
      <p:bldP spid="17" grpId="0"/>
      <p:bldP spid="18" grpId="0"/>
      <p:bldP spid="20" grpId="0"/>
      <p:bldP spid="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3975610-5F8C-7570-B421-45CA85854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458" y="798535"/>
            <a:ext cx="5992253" cy="88896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CBCF834-E1AA-B97F-EA48-28D221888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459" y="2290202"/>
            <a:ext cx="5992254" cy="4003022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FE835D47-4836-1F71-E955-04FB709F118B}"/>
              </a:ext>
            </a:extLst>
          </p:cNvPr>
          <p:cNvSpPr/>
          <p:nvPr/>
        </p:nvSpPr>
        <p:spPr>
          <a:xfrm>
            <a:off x="2257643" y="798535"/>
            <a:ext cx="1500809" cy="15869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7E0C924-21B6-F3FA-6136-74E533A0CDB0}"/>
              </a:ext>
            </a:extLst>
          </p:cNvPr>
          <p:cNvSpPr/>
          <p:nvPr/>
        </p:nvSpPr>
        <p:spPr>
          <a:xfrm>
            <a:off x="7528238" y="631482"/>
            <a:ext cx="341632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查看导入的文件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4602ACC-037A-0154-8BF1-7298E4D0E445}"/>
              </a:ext>
            </a:extLst>
          </p:cNvPr>
          <p:cNvSpPr/>
          <p:nvPr/>
        </p:nvSpPr>
        <p:spPr>
          <a:xfrm>
            <a:off x="1535984" y="2302364"/>
            <a:ext cx="4488298" cy="168274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12E4994-3DD8-607B-4E66-93270494CC2C}"/>
              </a:ext>
            </a:extLst>
          </p:cNvPr>
          <p:cNvSpPr/>
          <p:nvPr/>
        </p:nvSpPr>
        <p:spPr>
          <a:xfrm>
            <a:off x="7528238" y="2147472"/>
            <a:ext cx="249299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创建数据集</a:t>
            </a:r>
            <a:endParaRPr lang="zh-CN" altLang="en-US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0E99ABA-7C44-65BC-C7B6-9B31939E6916}"/>
              </a:ext>
            </a:extLst>
          </p:cNvPr>
          <p:cNvSpPr/>
          <p:nvPr/>
        </p:nvSpPr>
        <p:spPr>
          <a:xfrm>
            <a:off x="1535984" y="2876203"/>
            <a:ext cx="3903351" cy="147232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99F1882-47F5-4088-41DB-64459D339B4E}"/>
              </a:ext>
            </a:extLst>
          </p:cNvPr>
          <p:cNvSpPr/>
          <p:nvPr/>
        </p:nvSpPr>
        <p:spPr>
          <a:xfrm>
            <a:off x="7528238" y="2733532"/>
            <a:ext cx="203132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加工数据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A40A0C0-5B85-30CD-CBDB-FE8E8C4CA511}"/>
              </a:ext>
            </a:extLst>
          </p:cNvPr>
          <p:cNvSpPr/>
          <p:nvPr/>
        </p:nvSpPr>
        <p:spPr>
          <a:xfrm>
            <a:off x="994458" y="3429000"/>
            <a:ext cx="5992253" cy="29583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B0CA5F0-3DD0-D4E1-DCFD-8DB636F84A2F}"/>
              </a:ext>
            </a:extLst>
          </p:cNvPr>
          <p:cNvSpPr/>
          <p:nvPr/>
        </p:nvSpPr>
        <p:spPr>
          <a:xfrm>
            <a:off x="7528238" y="3297786"/>
            <a:ext cx="203132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数据分析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9371062F-2C2F-FEE4-D7DE-138358B08E5A}"/>
              </a:ext>
            </a:extLst>
          </p:cNvPr>
          <p:cNvSpPr/>
          <p:nvPr/>
        </p:nvSpPr>
        <p:spPr>
          <a:xfrm>
            <a:off x="1535984" y="4130400"/>
            <a:ext cx="3674751" cy="15787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59E227C-4F75-F992-44C2-0A4641AECAC5}"/>
              </a:ext>
            </a:extLst>
          </p:cNvPr>
          <p:cNvSpPr/>
          <p:nvPr/>
        </p:nvSpPr>
        <p:spPr>
          <a:xfrm>
            <a:off x="7528238" y="3944117"/>
            <a:ext cx="203132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结果展示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BFCAE57-699B-1A1F-8EED-A7F1E5502407}"/>
              </a:ext>
            </a:extLst>
          </p:cNvPr>
          <p:cNvSpPr/>
          <p:nvPr/>
        </p:nvSpPr>
        <p:spPr>
          <a:xfrm>
            <a:off x="1535984" y="5792099"/>
            <a:ext cx="4266422" cy="15869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0F5B52B-6BC6-C89B-8288-709AC5C90571}"/>
              </a:ext>
            </a:extLst>
          </p:cNvPr>
          <p:cNvSpPr/>
          <p:nvPr/>
        </p:nvSpPr>
        <p:spPr>
          <a:xfrm>
            <a:off x="7528238" y="5580187"/>
            <a:ext cx="341632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储存</a:t>
            </a:r>
          </a:p>
        </p:txBody>
      </p:sp>
    </p:spTree>
    <p:extLst>
      <p:ext uri="{BB962C8B-B14F-4D97-AF65-F5344CB8AC3E}">
        <p14:creationId xmlns:p14="http://schemas.microsoft.com/office/powerpoint/2010/main" val="793362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 animBg="1"/>
      <p:bldP spid="12" grpId="0"/>
      <p:bldP spid="13" grpId="0" animBg="1"/>
      <p:bldP spid="14" grpId="0"/>
      <p:bldP spid="15" grpId="0" animBg="1"/>
      <p:bldP spid="16" grpId="0"/>
      <p:bldP spid="17" grpId="0" animBg="1"/>
      <p:bldP spid="18" grpId="0"/>
      <p:bldP spid="19" grpId="0" animBg="1"/>
      <p:bldP spid="2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57D3D0-9125-DEDD-6768-6E7AA0E67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136811" cy="1325563"/>
          </a:xfrm>
          <a:effectLst>
            <a:outerShdw blurRad="50800" dist="50800" dir="5400000" algn="ctr" rotWithShape="0">
              <a:srgbClr val="000000">
                <a:alpha val="30000"/>
              </a:srgbClr>
            </a:outerShdw>
          </a:effectLst>
        </p:spPr>
        <p:txBody>
          <a:bodyPr>
            <a:noAutofit/>
          </a:bodyPr>
          <a:lstStyle/>
          <a:p>
            <a:r>
              <a:rPr lang="zh-CN" altLang="en-US" sz="96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谢谢观看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86DB2E-F8A6-2DF4-FA97-1D93F8CEC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1486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D2E435A6-C32C-E884-AA3E-3CF775A31742}"/>
              </a:ext>
            </a:extLst>
          </p:cNvPr>
          <p:cNvSpPr/>
          <p:nvPr/>
        </p:nvSpPr>
        <p:spPr>
          <a:xfrm>
            <a:off x="914400" y="588335"/>
            <a:ext cx="3723583" cy="90179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DCF74CF-C6E1-7E01-1DD0-6AFBF4B62558}"/>
              </a:ext>
            </a:extLst>
          </p:cNvPr>
          <p:cNvSpPr/>
          <p:nvPr/>
        </p:nvSpPr>
        <p:spPr>
          <a:xfrm>
            <a:off x="862590" y="606905"/>
            <a:ext cx="3775393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600" b="1" cap="none" spc="0" dirty="0">
                <a:ln w="0">
                  <a:solidFill>
                    <a:schemeClr val="bg1"/>
                  </a:solidFill>
                </a:ln>
                <a:latin typeface="Microsoft Sans Serif" panose="020B0604020202020204" pitchFamily="34" charset="0"/>
                <a:cs typeface="Microsoft Sans Serif" panose="020B0604020202020204" pitchFamily="34" charset="0"/>
              </a:rPr>
              <a:t>大数据答辩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004A4091-02B8-DF43-C465-BC324D005737}"/>
              </a:ext>
            </a:extLst>
          </p:cNvPr>
          <p:cNvSpPr/>
          <p:nvPr/>
        </p:nvSpPr>
        <p:spPr>
          <a:xfrm>
            <a:off x="1066800" y="740735"/>
            <a:ext cx="3723583" cy="90179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56FACE5A-7CEE-682E-C9BC-8E072437B455}"/>
              </a:ext>
            </a:extLst>
          </p:cNvPr>
          <p:cNvSpPr/>
          <p:nvPr/>
        </p:nvSpPr>
        <p:spPr>
          <a:xfrm>
            <a:off x="1219200" y="893135"/>
            <a:ext cx="3723583" cy="90179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0350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D2E435A6-C32C-E884-AA3E-3CF775A31742}"/>
              </a:ext>
            </a:extLst>
          </p:cNvPr>
          <p:cNvSpPr/>
          <p:nvPr/>
        </p:nvSpPr>
        <p:spPr>
          <a:xfrm>
            <a:off x="914400" y="588335"/>
            <a:ext cx="3723583" cy="90179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DCF74CF-C6E1-7E01-1DD0-6AFBF4B62558}"/>
              </a:ext>
            </a:extLst>
          </p:cNvPr>
          <p:cNvSpPr/>
          <p:nvPr/>
        </p:nvSpPr>
        <p:spPr>
          <a:xfrm>
            <a:off x="862590" y="606905"/>
            <a:ext cx="3775393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600" b="1" cap="none" spc="0" dirty="0">
                <a:ln w="0">
                  <a:solidFill>
                    <a:schemeClr val="bg1"/>
                  </a:solidFill>
                </a:ln>
                <a:latin typeface="Microsoft Sans Serif" panose="020B0604020202020204" pitchFamily="34" charset="0"/>
                <a:cs typeface="Microsoft Sans Serif" panose="020B0604020202020204" pitchFamily="34" charset="0"/>
              </a:rPr>
              <a:t>大数据答辩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9230D83A-3D3F-DAAA-A925-CBAA386A7AD7}"/>
              </a:ext>
            </a:extLst>
          </p:cNvPr>
          <p:cNvSpPr/>
          <p:nvPr/>
        </p:nvSpPr>
        <p:spPr>
          <a:xfrm>
            <a:off x="6096000" y="1965454"/>
            <a:ext cx="2858041" cy="1463546"/>
          </a:xfrm>
          <a:prstGeom prst="roundRect">
            <a:avLst/>
          </a:prstGeom>
          <a:noFill/>
          <a:ln w="76200"/>
          <a:effectLst>
            <a:glow>
              <a:schemeClr val="accent1">
                <a:alpha val="40000"/>
              </a:schemeClr>
            </a:glow>
            <a:outerShdw blurRad="50800" dist="50800" dir="5400000" algn="ctr" rotWithShape="0">
              <a:srgbClr val="000000">
                <a:alpha val="15000"/>
              </a:srgbClr>
            </a:outerShdw>
            <a:reflection endPos="0" dir="5400000" sy="-100000" algn="bl" rotWithShape="0"/>
            <a:softEdge rad="0"/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4800" dirty="0"/>
              <a:t>系统设计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0A61F2AC-CCF1-1F49-8B61-663B7B73D403}"/>
              </a:ext>
            </a:extLst>
          </p:cNvPr>
          <p:cNvCxnSpPr/>
          <p:nvPr/>
        </p:nvCxnSpPr>
        <p:spPr>
          <a:xfrm>
            <a:off x="0" y="3629247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D76DEC7F-7A2B-D766-D5C4-BCCC60B2CF86}"/>
              </a:ext>
            </a:extLst>
          </p:cNvPr>
          <p:cNvSpPr/>
          <p:nvPr/>
        </p:nvSpPr>
        <p:spPr>
          <a:xfrm>
            <a:off x="2638472" y="3843578"/>
            <a:ext cx="2816897" cy="1463546"/>
          </a:xfrm>
          <a:prstGeom prst="roundRect">
            <a:avLst/>
          </a:prstGeom>
          <a:noFill/>
          <a:ln w="76200"/>
          <a:effectLst>
            <a:glow>
              <a:schemeClr val="accent1">
                <a:alpha val="40000"/>
              </a:schemeClr>
            </a:glow>
            <a:outerShdw blurRad="50800" dist="50800" dir="5400000" algn="ctr" rotWithShape="0">
              <a:srgbClr val="000000">
                <a:alpha val="15000"/>
              </a:srgbClr>
            </a:outerShdw>
            <a:reflection endPos="0" dir="5400000" sy="-100000" algn="bl" rotWithShape="0"/>
            <a:softEdge rad="0"/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4800" dirty="0"/>
              <a:t>系统实现</a:t>
            </a: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14AF849B-0698-4419-874C-47BBA83C785B}"/>
              </a:ext>
            </a:extLst>
          </p:cNvPr>
          <p:cNvSpPr/>
          <p:nvPr/>
        </p:nvSpPr>
        <p:spPr>
          <a:xfrm>
            <a:off x="6105167" y="3843578"/>
            <a:ext cx="2858041" cy="1463546"/>
          </a:xfrm>
          <a:prstGeom prst="roundRect">
            <a:avLst/>
          </a:prstGeom>
          <a:noFill/>
          <a:ln w="76200"/>
          <a:effectLst>
            <a:glow>
              <a:schemeClr val="accent1">
                <a:alpha val="40000"/>
              </a:schemeClr>
            </a:glow>
            <a:outerShdw blurRad="50800" dist="50800" dir="5400000" algn="ctr" rotWithShape="0">
              <a:srgbClr val="000000">
                <a:alpha val="15000"/>
              </a:srgbClr>
            </a:outerShdw>
            <a:reflection endPos="0" dir="5400000" sy="-100000" algn="bl" rotWithShape="0"/>
            <a:softEdge rad="0"/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4800" dirty="0"/>
              <a:t>系统运行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B16F5FCE-AC96-7E3F-3D78-CE12CDC6244B}"/>
              </a:ext>
            </a:extLst>
          </p:cNvPr>
          <p:cNvSpPr/>
          <p:nvPr/>
        </p:nvSpPr>
        <p:spPr>
          <a:xfrm>
            <a:off x="2597328" y="1965454"/>
            <a:ext cx="2858041" cy="1463546"/>
          </a:xfrm>
          <a:prstGeom prst="roundRect">
            <a:avLst/>
          </a:prstGeom>
          <a:noFill/>
          <a:ln w="76200"/>
          <a:effectLst>
            <a:glow>
              <a:schemeClr val="accent1">
                <a:alpha val="40000"/>
              </a:schemeClr>
            </a:glow>
            <a:outerShdw blurRad="50800" dist="50800" dir="5400000" algn="ctr" rotWithShape="0">
              <a:srgbClr val="000000">
                <a:alpha val="15000"/>
              </a:srgbClr>
            </a:outerShdw>
            <a:reflection endPos="0" dir="5400000" sy="-100000" algn="bl" rotWithShape="0"/>
            <a:softEdge rad="0"/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4800" dirty="0"/>
              <a:t>数据选取</a:t>
            </a:r>
          </a:p>
        </p:txBody>
      </p:sp>
    </p:spTree>
    <p:extLst>
      <p:ext uri="{BB962C8B-B14F-4D97-AF65-F5344CB8AC3E}">
        <p14:creationId xmlns:p14="http://schemas.microsoft.com/office/powerpoint/2010/main" val="3948623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0A61F2AC-CCF1-1F49-8B61-663B7B73D403}"/>
              </a:ext>
            </a:extLst>
          </p:cNvPr>
          <p:cNvCxnSpPr>
            <a:cxnSpLocks/>
          </p:cNvCxnSpPr>
          <p:nvPr/>
        </p:nvCxnSpPr>
        <p:spPr>
          <a:xfrm>
            <a:off x="0" y="762987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D2E435A6-C32C-E884-AA3E-3CF775A31742}"/>
              </a:ext>
            </a:extLst>
          </p:cNvPr>
          <p:cNvSpPr/>
          <p:nvPr/>
        </p:nvSpPr>
        <p:spPr>
          <a:xfrm>
            <a:off x="914400" y="588335"/>
            <a:ext cx="3723583" cy="90179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22D9F093-C990-88B0-0D12-4F6608EAFDB0}"/>
              </a:ext>
            </a:extLst>
          </p:cNvPr>
          <p:cNvSpPr/>
          <p:nvPr/>
        </p:nvSpPr>
        <p:spPr>
          <a:xfrm>
            <a:off x="883855" y="474920"/>
            <a:ext cx="2954656" cy="482009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48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1F4B482-267C-86C1-A779-ADC6ECB4DEC6}"/>
              </a:ext>
            </a:extLst>
          </p:cNvPr>
          <p:cNvSpPr/>
          <p:nvPr/>
        </p:nvSpPr>
        <p:spPr>
          <a:xfrm>
            <a:off x="883854" y="126309"/>
            <a:ext cx="29546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数据选取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466F7CB-6A23-853F-BB24-BE1ED553A3CE}"/>
              </a:ext>
            </a:extLst>
          </p:cNvPr>
          <p:cNvSpPr txBox="1"/>
          <p:nvPr/>
        </p:nvSpPr>
        <p:spPr>
          <a:xfrm>
            <a:off x="1006550" y="2410038"/>
            <a:ext cx="38844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21212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Sans Serif" panose="020B0604020202020204" pitchFamily="34" charset="0"/>
              </a:rPr>
              <a:t>数据取自</a:t>
            </a:r>
            <a:r>
              <a:rPr lang="en-US" altLang="zh-CN" sz="2800" dirty="0">
                <a:solidFill>
                  <a:srgbClr val="21212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Sans Serif" panose="020B0604020202020204" pitchFamily="34" charset="0"/>
              </a:rPr>
              <a:t>b</a:t>
            </a:r>
            <a:r>
              <a:rPr lang="zh-CN" altLang="en-US" sz="2800" dirty="0">
                <a:solidFill>
                  <a:srgbClr val="21212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Sans Serif" panose="020B0604020202020204" pitchFamily="34" charset="0"/>
              </a:rPr>
              <a:t>站热门视频</a:t>
            </a:r>
            <a:r>
              <a:rPr lang="ja-JP" altLang="en-US" sz="2800" dirty="0">
                <a:solidFill>
                  <a:srgbClr val="21212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Sans Serif" panose="020B0604020202020204" pitchFamily="34" charset="0"/>
              </a:rPr>
              <a:t>アイドル</a:t>
            </a:r>
            <a:r>
              <a:rPr lang="en-US" altLang="ja-JP" sz="2800" dirty="0">
                <a:solidFill>
                  <a:srgbClr val="21212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Sans Serif" panose="020B0604020202020204" pitchFamily="34" charset="0"/>
              </a:rPr>
              <a:t>(</a:t>
            </a:r>
            <a:r>
              <a:rPr lang="en-US" altLang="zh-CN" sz="2800" dirty="0">
                <a:solidFill>
                  <a:srgbClr val="21212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Sans Serif" panose="020B0604020202020204" pitchFamily="34" charset="0"/>
              </a:rPr>
              <a:t>Idol) 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D28729AA-CB3D-B3B6-5011-EC43A7676E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549" y="1903225"/>
            <a:ext cx="5699051" cy="3561907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8000"/>
              </a:srgbClr>
            </a:outerShdw>
          </a:effectLst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09DDB319-BE7A-C289-8538-1F84D55E797C}"/>
              </a:ext>
            </a:extLst>
          </p:cNvPr>
          <p:cNvSpPr txBox="1"/>
          <p:nvPr/>
        </p:nvSpPr>
        <p:spPr>
          <a:xfrm>
            <a:off x="1006549" y="4746495"/>
            <a:ext cx="42459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21212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Sans Serif" panose="020B0604020202020204" pitchFamily="34" charset="0"/>
              </a:rPr>
              <a:t>该视频弹幕较多较为符合</a:t>
            </a:r>
            <a:r>
              <a:rPr lang="en-US" altLang="zh-CN" sz="2800" dirty="0">
                <a:solidFill>
                  <a:srgbClr val="21212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Sans Serif" panose="020B0604020202020204" pitchFamily="34" charset="0"/>
              </a:rPr>
              <a:t>“</a:t>
            </a:r>
            <a:r>
              <a:rPr lang="zh-CN" altLang="en-US" sz="2800" dirty="0">
                <a:solidFill>
                  <a:srgbClr val="21212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Sans Serif" panose="020B0604020202020204" pitchFamily="34" charset="0"/>
              </a:rPr>
              <a:t>大数据</a:t>
            </a:r>
            <a:r>
              <a:rPr lang="en-US" altLang="zh-CN" sz="2800" dirty="0">
                <a:solidFill>
                  <a:srgbClr val="21212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Sans Serif" panose="020B0604020202020204" pitchFamily="34" charset="0"/>
              </a:rPr>
              <a:t>”</a:t>
            </a:r>
            <a:r>
              <a:rPr lang="zh-CN" altLang="en-US" sz="2800" dirty="0">
                <a:solidFill>
                  <a:srgbClr val="21212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Sans Serif" panose="020B0604020202020204" pitchFamily="34" charset="0"/>
              </a:rPr>
              <a:t>的主题</a:t>
            </a:r>
            <a:endParaRPr lang="en-US" altLang="zh-CN" sz="2800" dirty="0">
              <a:solidFill>
                <a:srgbClr val="21212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Microsoft Sans Serif" panose="020B0604020202020204" pitchFamily="34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7D34A81-532A-3827-8840-6414123CE598}"/>
              </a:ext>
            </a:extLst>
          </p:cNvPr>
          <p:cNvSpPr txBox="1"/>
          <p:nvPr/>
        </p:nvSpPr>
        <p:spPr>
          <a:xfrm>
            <a:off x="1006550" y="3269168"/>
            <a:ext cx="38844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21212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Sans Serif" panose="020B0604020202020204" pitchFamily="34" charset="0"/>
              </a:rPr>
              <a:t>原因：</a:t>
            </a:r>
            <a:endParaRPr lang="en-US" altLang="zh-CN" sz="2800" dirty="0">
              <a:solidFill>
                <a:srgbClr val="21212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Microsoft Sans Serif" panose="020B0604020202020204" pitchFamily="34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3D9B17F-A2E9-9DAF-D1F6-BE3317D49DAC}"/>
              </a:ext>
            </a:extLst>
          </p:cNvPr>
          <p:cNvSpPr txBox="1"/>
          <p:nvPr/>
        </p:nvSpPr>
        <p:spPr>
          <a:xfrm>
            <a:off x="1006550" y="3792388"/>
            <a:ext cx="42459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21212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Sans Serif" panose="020B0604020202020204" pitchFamily="34" charset="0"/>
              </a:rPr>
              <a:t>弹幕数据比较规律，容易处理，下载方便</a:t>
            </a:r>
            <a:endParaRPr lang="en-US" altLang="zh-CN" sz="2800" dirty="0">
              <a:solidFill>
                <a:srgbClr val="21212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Microsoft Sans Serif" panose="020B0604020202020204" pitchFamily="34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E5718BE-6D1E-23D0-DFA5-4FFD8072FE13}"/>
              </a:ext>
            </a:extLst>
          </p:cNvPr>
          <p:cNvSpPr txBox="1"/>
          <p:nvPr/>
        </p:nvSpPr>
        <p:spPr>
          <a:xfrm>
            <a:off x="1006550" y="5700602"/>
            <a:ext cx="4245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trike="sngStrike" dirty="0">
                <a:solidFill>
                  <a:srgbClr val="21212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Sans Serif" panose="020B0604020202020204" pitchFamily="34" charset="0"/>
              </a:rPr>
              <a:t>作为动画党很喜欢这首歌</a:t>
            </a:r>
            <a:endParaRPr lang="en-US" altLang="zh-CN" sz="2800" strike="sngStrike" dirty="0">
              <a:solidFill>
                <a:srgbClr val="21212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Microsoft Sans Serif" panose="020B0604020202020204" pitchFamily="34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4A73CCE-DF3E-7949-A9DF-9D7935A02D35}"/>
              </a:ext>
            </a:extLst>
          </p:cNvPr>
          <p:cNvSpPr txBox="1"/>
          <p:nvPr/>
        </p:nvSpPr>
        <p:spPr>
          <a:xfrm>
            <a:off x="1006549" y="1360954"/>
            <a:ext cx="38844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21212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Sans Serif" panose="020B0604020202020204" pitchFamily="34" charset="0"/>
              </a:rPr>
              <a:t>弹幕词频统计</a:t>
            </a:r>
            <a:endParaRPr lang="en-US" altLang="zh-CN" sz="2800" dirty="0">
              <a:solidFill>
                <a:srgbClr val="21212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8861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  <p:bldP spid="16" grpId="0" build="p"/>
      <p:bldP spid="17" grpId="0" build="p"/>
      <p:bldP spid="18" grpId="0" build="p"/>
      <p:bldP spid="19" grpId="0" build="p"/>
      <p:bldP spid="20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A0452790-5526-E89A-2B41-6ADD4C2035E9}"/>
              </a:ext>
            </a:extLst>
          </p:cNvPr>
          <p:cNvCxnSpPr>
            <a:cxnSpLocks/>
          </p:cNvCxnSpPr>
          <p:nvPr/>
        </p:nvCxnSpPr>
        <p:spPr>
          <a:xfrm>
            <a:off x="0" y="762987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A9A3F9C9-644C-CF2B-E3CC-C1580702CD1D}"/>
              </a:ext>
            </a:extLst>
          </p:cNvPr>
          <p:cNvSpPr/>
          <p:nvPr/>
        </p:nvSpPr>
        <p:spPr>
          <a:xfrm>
            <a:off x="883855" y="474920"/>
            <a:ext cx="2954656" cy="482009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48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9929C1E-736D-A1F6-F889-3C60269D9360}"/>
              </a:ext>
            </a:extLst>
          </p:cNvPr>
          <p:cNvSpPr/>
          <p:nvPr/>
        </p:nvSpPr>
        <p:spPr>
          <a:xfrm>
            <a:off x="883854" y="126309"/>
            <a:ext cx="29546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系统设计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D055C95-8EF7-B033-556F-0F3A5B391F5D}"/>
              </a:ext>
            </a:extLst>
          </p:cNvPr>
          <p:cNvSpPr/>
          <p:nvPr/>
        </p:nvSpPr>
        <p:spPr>
          <a:xfrm>
            <a:off x="4539426" y="1982363"/>
            <a:ext cx="3113148" cy="12145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600" dirty="0"/>
              <a:t>弹幕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96C1988-511C-D084-9E09-7DF4BAEACCF3}"/>
              </a:ext>
            </a:extLst>
          </p:cNvPr>
          <p:cNvSpPr/>
          <p:nvPr/>
        </p:nvSpPr>
        <p:spPr>
          <a:xfrm>
            <a:off x="4539426" y="4383536"/>
            <a:ext cx="3113148" cy="12145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800" dirty="0"/>
              <a:t>词频统计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22D2619C-0EE5-754A-885D-A663F996D2CC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6096000" y="3196909"/>
            <a:ext cx="0" cy="118662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4542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72CB0290-9108-7455-B693-F0CB90F4FCA5}"/>
              </a:ext>
            </a:extLst>
          </p:cNvPr>
          <p:cNvCxnSpPr>
            <a:cxnSpLocks/>
          </p:cNvCxnSpPr>
          <p:nvPr/>
        </p:nvCxnSpPr>
        <p:spPr>
          <a:xfrm>
            <a:off x="0" y="5689421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8" name="图片 7">
            <a:extLst>
              <a:ext uri="{FF2B5EF4-FFF2-40B4-BE49-F238E27FC236}">
                <a16:creationId xmlns:a16="http://schemas.microsoft.com/office/drawing/2014/main" id="{5BDCA596-3998-249C-1BD2-00EDA1100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855" y="1228132"/>
            <a:ext cx="5433667" cy="4170412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A917E249-CA67-4D62-DE9C-6ADE63E9E725}"/>
              </a:ext>
            </a:extLst>
          </p:cNvPr>
          <p:cNvSpPr/>
          <p:nvPr/>
        </p:nvSpPr>
        <p:spPr>
          <a:xfrm>
            <a:off x="847848" y="5775113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原始文件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C5EA4F97-8BC7-4A18-16FF-97F96C30667A}"/>
              </a:ext>
            </a:extLst>
          </p:cNvPr>
          <p:cNvSpPr/>
          <p:nvPr/>
        </p:nvSpPr>
        <p:spPr>
          <a:xfrm>
            <a:off x="847848" y="5847908"/>
            <a:ext cx="3015315" cy="850535"/>
          </a:xfrm>
          <a:prstGeom prst="roundRect">
            <a:avLst/>
          </a:prstGeom>
          <a:noFill/>
          <a:ln w="38100"/>
          <a:effectLst>
            <a:outerShdw blurRad="50800" dist="508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945CE0BC-9DC3-5731-7AAE-310DFE385D01}"/>
              </a:ext>
            </a:extLst>
          </p:cNvPr>
          <p:cNvSpPr/>
          <p:nvPr/>
        </p:nvSpPr>
        <p:spPr>
          <a:xfrm>
            <a:off x="883855" y="474920"/>
            <a:ext cx="2837406" cy="482009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48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E6F7950-0EE6-1487-0224-C17D51F4DA06}"/>
              </a:ext>
            </a:extLst>
          </p:cNvPr>
          <p:cNvSpPr/>
          <p:nvPr/>
        </p:nvSpPr>
        <p:spPr>
          <a:xfrm>
            <a:off x="825230" y="121816"/>
            <a:ext cx="29546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系统实现</a:t>
            </a:r>
          </a:p>
        </p:txBody>
      </p:sp>
    </p:spTree>
    <p:extLst>
      <p:ext uri="{BB962C8B-B14F-4D97-AF65-F5344CB8AC3E}">
        <p14:creationId xmlns:p14="http://schemas.microsoft.com/office/powerpoint/2010/main" val="1523657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72CB0290-9108-7455-B693-F0CB90F4FCA5}"/>
              </a:ext>
            </a:extLst>
          </p:cNvPr>
          <p:cNvCxnSpPr>
            <a:cxnSpLocks/>
          </p:cNvCxnSpPr>
          <p:nvPr/>
        </p:nvCxnSpPr>
        <p:spPr>
          <a:xfrm>
            <a:off x="0" y="5689421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A917E249-CA67-4D62-DE9C-6ADE63E9E725}"/>
              </a:ext>
            </a:extLst>
          </p:cNvPr>
          <p:cNvSpPr/>
          <p:nvPr/>
        </p:nvSpPr>
        <p:spPr>
          <a:xfrm>
            <a:off x="5254647" y="5775113"/>
            <a:ext cx="15696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分析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DA07BE9-7564-A26B-5507-38B1EBC331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9167" y="1228132"/>
            <a:ext cx="5433665" cy="4170411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E42A8B83-98DF-A6A5-9B35-166893E6793C}"/>
              </a:ext>
            </a:extLst>
          </p:cNvPr>
          <p:cNvSpPr/>
          <p:nvPr/>
        </p:nvSpPr>
        <p:spPr>
          <a:xfrm>
            <a:off x="3990754" y="1868637"/>
            <a:ext cx="2105246" cy="119354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E108B40-B3C2-E0BB-7572-4C1B4424BDB6}"/>
              </a:ext>
            </a:extLst>
          </p:cNvPr>
          <p:cNvSpPr/>
          <p:nvPr/>
        </p:nvSpPr>
        <p:spPr>
          <a:xfrm>
            <a:off x="9185480" y="1868637"/>
            <a:ext cx="22621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不需要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0F3DBD6-E05B-AFE9-C967-EEE488BF36F0}"/>
              </a:ext>
            </a:extLst>
          </p:cNvPr>
          <p:cNvSpPr/>
          <p:nvPr/>
        </p:nvSpPr>
        <p:spPr>
          <a:xfrm>
            <a:off x="4177077" y="3036819"/>
            <a:ext cx="4109229" cy="2236930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D4238CD-D863-CCB1-95DB-3B184E381E78}"/>
              </a:ext>
            </a:extLst>
          </p:cNvPr>
          <p:cNvSpPr/>
          <p:nvPr/>
        </p:nvSpPr>
        <p:spPr>
          <a:xfrm>
            <a:off x="9531729" y="3693619"/>
            <a:ext cx="15696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rgbClr val="92D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保留</a:t>
            </a: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0C3CB3E2-594B-1FF5-06C3-E235BE3DE173}"/>
              </a:ext>
            </a:extLst>
          </p:cNvPr>
          <p:cNvSpPr/>
          <p:nvPr/>
        </p:nvSpPr>
        <p:spPr>
          <a:xfrm>
            <a:off x="5181778" y="5847908"/>
            <a:ext cx="1715397" cy="850535"/>
          </a:xfrm>
          <a:prstGeom prst="roundRect">
            <a:avLst/>
          </a:prstGeom>
          <a:noFill/>
          <a:ln w="38100"/>
          <a:effectLst>
            <a:outerShdw blurRad="50800" dist="508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4161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/>
      <p:bldP spid="11" grpId="0" animBg="1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72CB0290-9108-7455-B693-F0CB90F4FCA5}"/>
              </a:ext>
            </a:extLst>
          </p:cNvPr>
          <p:cNvCxnSpPr>
            <a:cxnSpLocks/>
          </p:cNvCxnSpPr>
          <p:nvPr/>
        </p:nvCxnSpPr>
        <p:spPr>
          <a:xfrm>
            <a:off x="0" y="5689421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A917E249-CA67-4D62-DE9C-6ADE63E9E725}"/>
              </a:ext>
            </a:extLst>
          </p:cNvPr>
          <p:cNvSpPr/>
          <p:nvPr/>
        </p:nvSpPr>
        <p:spPr>
          <a:xfrm>
            <a:off x="9805695" y="5767162"/>
            <a:ext cx="1569660" cy="923330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30000"/>
              </a:srgbClr>
            </a:outerShd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处理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E108B40-B3C2-E0BB-7572-4C1B4424BDB6}"/>
              </a:ext>
            </a:extLst>
          </p:cNvPr>
          <p:cNvSpPr/>
          <p:nvPr/>
        </p:nvSpPr>
        <p:spPr>
          <a:xfrm>
            <a:off x="661045" y="1168578"/>
            <a:ext cx="4417167" cy="286232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简单来说就是</a:t>
            </a:r>
            <a:endParaRPr lang="en-US" altLang="zh-CN" sz="3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zh-CN" alt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把</a:t>
            </a:r>
            <a:r>
              <a:rPr lang="en-US" altLang="zh-CN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xml</a:t>
            </a:r>
            <a:r>
              <a:rPr lang="zh-CN" alt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文件导入</a:t>
            </a:r>
            <a:r>
              <a:rPr lang="en-US" altLang="zh-CN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excel</a:t>
            </a:r>
            <a:r>
              <a:rPr lang="zh-CN" alt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，稍微调一下排版，</a:t>
            </a:r>
            <a:endParaRPr lang="en-US" altLang="zh-CN" sz="3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zh-CN" alt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把数据分栏然后导出为</a:t>
            </a:r>
            <a:r>
              <a:rPr lang="en-US" altLang="zh-CN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txt</a:t>
            </a:r>
            <a:endParaRPr lang="zh-CN" altLang="en-US" sz="3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E0A663B-6248-FC1C-4E58-829FCBE3EB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9813" y="1611794"/>
            <a:ext cx="5931142" cy="3661954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3F6446EB-5BFC-9C90-616E-E448933D31AB}"/>
              </a:ext>
            </a:extLst>
          </p:cNvPr>
          <p:cNvSpPr/>
          <p:nvPr/>
        </p:nvSpPr>
        <p:spPr>
          <a:xfrm>
            <a:off x="661044" y="3995678"/>
            <a:ext cx="4417167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之后需要把</a:t>
            </a:r>
            <a:r>
              <a:rPr lang="en-US" altLang="zh-CN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txt</a:t>
            </a:r>
            <a:r>
              <a:rPr lang="zh-CN" alt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处理为</a:t>
            </a:r>
            <a:r>
              <a:rPr lang="en-US" altLang="zh-CN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UTF-8 LF</a:t>
            </a:r>
            <a:r>
              <a:rPr lang="zh-CN" alt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格式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9246450A-8BCD-A8EC-840B-E28E3C4874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812" t="68885"/>
          <a:stretch/>
        </p:blipFill>
        <p:spPr>
          <a:xfrm>
            <a:off x="2439405" y="910859"/>
            <a:ext cx="8151120" cy="2892868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71688538-4AB5-799C-E6B5-A1A04090BB3F}"/>
              </a:ext>
            </a:extLst>
          </p:cNvPr>
          <p:cNvSpPr/>
          <p:nvPr/>
        </p:nvSpPr>
        <p:spPr>
          <a:xfrm>
            <a:off x="9434623" y="3502264"/>
            <a:ext cx="1169582" cy="282927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952D882B-1481-CD06-BB92-6501B8FF655C}"/>
              </a:ext>
            </a:extLst>
          </p:cNvPr>
          <p:cNvSpPr/>
          <p:nvPr/>
        </p:nvSpPr>
        <p:spPr>
          <a:xfrm>
            <a:off x="9703981" y="5839957"/>
            <a:ext cx="1823090" cy="850535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99549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15" grpId="0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8EBE0F1-7417-2DCB-458E-74A1BE67CD06}"/>
              </a:ext>
            </a:extLst>
          </p:cNvPr>
          <p:cNvCxnSpPr>
            <a:cxnSpLocks/>
          </p:cNvCxnSpPr>
          <p:nvPr/>
        </p:nvCxnSpPr>
        <p:spPr>
          <a:xfrm>
            <a:off x="0" y="762987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7C2B358B-B417-3CBD-86BA-F6AE3748FDD1}"/>
              </a:ext>
            </a:extLst>
          </p:cNvPr>
          <p:cNvSpPr/>
          <p:nvPr/>
        </p:nvSpPr>
        <p:spPr>
          <a:xfrm>
            <a:off x="883855" y="474920"/>
            <a:ext cx="2837406" cy="482009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4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DE95AF4-74B9-BF1B-E9AA-BF43B2550D97}"/>
              </a:ext>
            </a:extLst>
          </p:cNvPr>
          <p:cNvSpPr/>
          <p:nvPr/>
        </p:nvSpPr>
        <p:spPr>
          <a:xfrm>
            <a:off x="825230" y="121816"/>
            <a:ext cx="29546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系统实现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F7AC399-580B-2950-9C2D-67D7B0C71F1C}"/>
              </a:ext>
            </a:extLst>
          </p:cNvPr>
          <p:cNvSpPr txBox="1"/>
          <p:nvPr/>
        </p:nvSpPr>
        <p:spPr>
          <a:xfrm>
            <a:off x="3966509" y="308485"/>
            <a:ext cx="74002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以下代码参考：</a:t>
            </a:r>
            <a:r>
              <a:rPr lang="en-US" altLang="zh-CN" sz="2000" dirty="0"/>
              <a:t>《</a:t>
            </a:r>
            <a:r>
              <a:rPr lang="zh-CN" altLang="en-US" sz="2000" dirty="0"/>
              <a:t>基于海量搜狗日志数据的用户行为分析</a:t>
            </a:r>
            <a:r>
              <a:rPr lang="en-US" altLang="zh-CN" sz="2000" dirty="0"/>
              <a:t>-code》</a:t>
            </a:r>
            <a:endParaRPr lang="zh-CN" altLang="en-US" sz="200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752FB04-36AA-9377-BF30-1966A19DA275}"/>
              </a:ext>
            </a:extLst>
          </p:cNvPr>
          <p:cNvSpPr txBox="1"/>
          <p:nvPr/>
        </p:nvSpPr>
        <p:spPr>
          <a:xfrm>
            <a:off x="883855" y="1187051"/>
            <a:ext cx="9592759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/***************步骤1.获取数据并查看格式******************/</a:t>
            </a:r>
          </a:p>
          <a:p>
            <a:r>
              <a:rPr lang="zh-CN" altLang="en-US" dirty="0"/>
              <a:t>/*首先将sogou.utf8拷贝至当前用户主目录下，然后运行head指令查看文件前2行*/</a:t>
            </a:r>
          </a:p>
          <a:p>
            <a:r>
              <a:rPr lang="zh-CN" altLang="en-US" dirty="0"/>
              <a:t>head -2 ~/danmaku.txt</a:t>
            </a:r>
          </a:p>
          <a:p>
            <a:r>
              <a:rPr lang="zh-CN" altLang="en-US" dirty="0"/>
              <a:t>/***************步骤2.数据存储与管理******************/</a:t>
            </a:r>
          </a:p>
          <a:p>
            <a:r>
              <a:rPr lang="zh-CN" altLang="en-US" dirty="0"/>
              <a:t>/*上传至HDFS*/</a:t>
            </a:r>
          </a:p>
          <a:p>
            <a:r>
              <a:rPr lang="zh-CN" altLang="en-US" dirty="0"/>
              <a:t>hdfs dfs -mkdir /input</a:t>
            </a:r>
          </a:p>
          <a:p>
            <a:r>
              <a:rPr lang="zh-CN" altLang="en-US" dirty="0"/>
              <a:t>hdfs dfs -put ~/danmaku.txt /input</a:t>
            </a:r>
          </a:p>
          <a:p>
            <a:r>
              <a:rPr lang="zh-CN" altLang="en-US" dirty="0"/>
              <a:t>/*查看HDFS上文件*/ </a:t>
            </a:r>
          </a:p>
          <a:p>
            <a:r>
              <a:rPr lang="zh-CN" altLang="en-US" dirty="0"/>
              <a:t>hdfs dfs -ls /input</a:t>
            </a:r>
          </a:p>
          <a:p>
            <a:r>
              <a:rPr lang="zh-CN" altLang="en-US" dirty="0"/>
              <a:t>/***************步骤3.数据预处理******************/</a:t>
            </a:r>
          </a:p>
          <a:p>
            <a:r>
              <a:rPr lang="zh-CN" altLang="en-US" dirty="0"/>
              <a:t>/*创建数据集*/</a:t>
            </a:r>
          </a:p>
          <a:p>
            <a:r>
              <a:rPr lang="zh-CN" altLang="en-US" dirty="0"/>
              <a:t>val rdd1=sc.textFile("hdfs://node01:9000/input/danmaku.txt")</a:t>
            </a:r>
            <a:endParaRPr lang="en-US" altLang="zh-CN" dirty="0"/>
          </a:p>
          <a:p>
            <a:r>
              <a:rPr lang="en-US" altLang="zh-CN" dirty="0"/>
              <a:t>/*</a:t>
            </a:r>
            <a:r>
              <a:rPr lang="zh-CN" altLang="en-US" dirty="0"/>
              <a:t>加工数据*</a:t>
            </a:r>
            <a:r>
              <a:rPr lang="en-US" altLang="zh-CN" dirty="0"/>
              <a:t>/</a:t>
            </a:r>
          </a:p>
          <a:p>
            <a:r>
              <a:rPr lang="en-US" altLang="zh-CN" dirty="0" err="1"/>
              <a:t>val</a:t>
            </a:r>
            <a:r>
              <a:rPr lang="en-US" altLang="zh-CN" dirty="0"/>
              <a:t> rdd2=rdd1.map(x=&gt;</a:t>
            </a:r>
            <a:r>
              <a:rPr lang="en-US" altLang="zh-CN" dirty="0" err="1"/>
              <a:t>x.split</a:t>
            </a:r>
            <a:r>
              <a:rPr lang="en-US" altLang="zh-CN" dirty="0"/>
              <a:t>("\t")).map(x=&gt;(x(8),1))</a:t>
            </a:r>
          </a:p>
          <a:p>
            <a:r>
              <a:rPr lang="en-US" altLang="zh-CN" dirty="0"/>
              <a:t>/***************</a:t>
            </a:r>
            <a:r>
              <a:rPr lang="zh-CN" altLang="en-US" dirty="0"/>
              <a:t>步骤</a:t>
            </a:r>
            <a:r>
              <a:rPr lang="en-US" altLang="zh-CN" dirty="0"/>
              <a:t>4.</a:t>
            </a:r>
            <a:r>
              <a:rPr lang="zh-CN" altLang="en-US" dirty="0"/>
              <a:t>数据分析******************</a:t>
            </a:r>
            <a:r>
              <a:rPr lang="en-US" altLang="zh-CN" dirty="0"/>
              <a:t>/</a:t>
            </a:r>
          </a:p>
          <a:p>
            <a:r>
              <a:rPr lang="en-US" altLang="zh-CN" dirty="0" err="1"/>
              <a:t>val</a:t>
            </a:r>
            <a:r>
              <a:rPr lang="en-US" altLang="zh-CN" dirty="0"/>
              <a:t> rdd3=rdd2.reduceByKey((</a:t>
            </a:r>
            <a:r>
              <a:rPr lang="en-US" altLang="zh-CN" dirty="0" err="1"/>
              <a:t>x,y</a:t>
            </a:r>
            <a:r>
              <a:rPr lang="en-US" altLang="zh-CN" dirty="0"/>
              <a:t>)=&gt;</a:t>
            </a:r>
            <a:r>
              <a:rPr lang="en-US" altLang="zh-CN" dirty="0" err="1"/>
              <a:t>x+y</a:t>
            </a:r>
            <a:r>
              <a:rPr lang="en-US" altLang="zh-CN" dirty="0"/>
              <a:t>).map(x=&gt;(x._2,x._1)).</a:t>
            </a:r>
            <a:r>
              <a:rPr lang="en-US" altLang="zh-CN" dirty="0" err="1"/>
              <a:t>sortByKey</a:t>
            </a:r>
            <a:r>
              <a:rPr lang="en-US" altLang="zh-CN" dirty="0"/>
              <a:t>(false).map(x=&gt;(x._2,x._1))</a:t>
            </a:r>
          </a:p>
          <a:p>
            <a:r>
              <a:rPr lang="en-US" altLang="zh-CN" dirty="0"/>
              <a:t>/***************</a:t>
            </a:r>
            <a:r>
              <a:rPr lang="zh-CN" altLang="en-US" dirty="0"/>
              <a:t>步骤</a:t>
            </a:r>
            <a:r>
              <a:rPr lang="en-US" altLang="zh-CN" dirty="0"/>
              <a:t>5.</a:t>
            </a:r>
            <a:r>
              <a:rPr lang="zh-CN" altLang="en-US" dirty="0"/>
              <a:t>结果展示与存储******************</a:t>
            </a:r>
            <a:r>
              <a:rPr lang="en-US" altLang="zh-CN" dirty="0"/>
              <a:t>/</a:t>
            </a:r>
          </a:p>
          <a:p>
            <a:r>
              <a:rPr lang="en-US" altLang="zh-CN" dirty="0"/>
              <a:t>rdd3.take(10).foreach(x=&gt;</a:t>
            </a:r>
            <a:r>
              <a:rPr lang="en-US" altLang="zh-CN" dirty="0" err="1"/>
              <a:t>println</a:t>
            </a:r>
            <a:r>
              <a:rPr lang="en-US" altLang="zh-CN" dirty="0"/>
              <a:t>(x._2+"\t"+x._1))</a:t>
            </a:r>
          </a:p>
          <a:p>
            <a:r>
              <a:rPr lang="en-US" altLang="zh-CN" dirty="0"/>
              <a:t>rdd3.saveAsTextFile("</a:t>
            </a:r>
            <a:r>
              <a:rPr lang="en-US" altLang="zh-CN" dirty="0" err="1"/>
              <a:t>hdfs</a:t>
            </a:r>
            <a:r>
              <a:rPr lang="en-US" altLang="zh-CN" dirty="0"/>
              <a:t>://node01:9000/danmaku_result1")</a:t>
            </a:r>
            <a:endParaRPr lang="zh-CN" altLang="en-US" dirty="0"/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9D7AB0DA-022A-926A-CC9E-B669AD0B5FB3}"/>
              </a:ext>
            </a:extLst>
          </p:cNvPr>
          <p:cNvCxnSpPr>
            <a:cxnSpLocks/>
          </p:cNvCxnSpPr>
          <p:nvPr/>
        </p:nvCxnSpPr>
        <p:spPr>
          <a:xfrm flipV="1">
            <a:off x="1991833" y="2030821"/>
            <a:ext cx="6053469" cy="1063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8D6613E2-7897-81BA-30E8-0ADF079E2290}"/>
              </a:ext>
            </a:extLst>
          </p:cNvPr>
          <p:cNvSpPr/>
          <p:nvPr/>
        </p:nvSpPr>
        <p:spPr>
          <a:xfrm>
            <a:off x="8158717" y="2068996"/>
            <a:ext cx="348039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32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处理过的弹幕文件</a:t>
            </a: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84FD85E9-D92F-4B90-0C1C-715AC2AE6828}"/>
              </a:ext>
            </a:extLst>
          </p:cNvPr>
          <p:cNvCxnSpPr>
            <a:cxnSpLocks/>
          </p:cNvCxnSpPr>
          <p:nvPr/>
        </p:nvCxnSpPr>
        <p:spPr>
          <a:xfrm>
            <a:off x="5394251" y="5078819"/>
            <a:ext cx="57912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75DB1C0A-7479-6C78-12C9-80A385685CEA}"/>
              </a:ext>
            </a:extLst>
          </p:cNvPr>
          <p:cNvSpPr/>
          <p:nvPr/>
        </p:nvSpPr>
        <p:spPr>
          <a:xfrm>
            <a:off x="5536019" y="4813005"/>
            <a:ext cx="283534" cy="276445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3C2D225A-9BF9-65D4-8947-B59C37DD07CC}"/>
              </a:ext>
            </a:extLst>
          </p:cNvPr>
          <p:cNvSpPr/>
          <p:nvPr/>
        </p:nvSpPr>
        <p:spPr>
          <a:xfrm>
            <a:off x="7903535" y="4494044"/>
            <a:ext cx="3515833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32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弹幕文字在第</a:t>
            </a:r>
            <a:r>
              <a:rPr lang="en-US" altLang="zh-CN" sz="32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9</a:t>
            </a:r>
            <a:r>
              <a:rPr lang="zh-CN" altLang="en-US" sz="32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列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6E462E24-0AC0-F898-1423-D93F64D87604}"/>
              </a:ext>
            </a:extLst>
          </p:cNvPr>
          <p:cNvSpPr/>
          <p:nvPr/>
        </p:nvSpPr>
        <p:spPr>
          <a:xfrm>
            <a:off x="1991833" y="1803598"/>
            <a:ext cx="1346790" cy="23785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32531B9E-EC9F-AEB3-892E-DAEFF5A7788B}"/>
              </a:ext>
            </a:extLst>
          </p:cNvPr>
          <p:cNvCxnSpPr>
            <a:cxnSpLocks/>
          </p:cNvCxnSpPr>
          <p:nvPr/>
        </p:nvCxnSpPr>
        <p:spPr>
          <a:xfrm>
            <a:off x="2491564" y="3157867"/>
            <a:ext cx="555373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43D77E17-4581-1221-795F-5B0E35A55582}"/>
              </a:ext>
            </a:extLst>
          </p:cNvPr>
          <p:cNvSpPr/>
          <p:nvPr/>
        </p:nvSpPr>
        <p:spPr>
          <a:xfrm>
            <a:off x="2498652" y="2920017"/>
            <a:ext cx="1346790" cy="23785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D88237BB-8809-A2C8-F11C-3FDC4882756D}"/>
              </a:ext>
            </a:extLst>
          </p:cNvPr>
          <p:cNvCxnSpPr>
            <a:cxnSpLocks/>
          </p:cNvCxnSpPr>
          <p:nvPr/>
        </p:nvCxnSpPr>
        <p:spPr>
          <a:xfrm>
            <a:off x="5536019" y="4494044"/>
            <a:ext cx="250928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>
            <a:extLst>
              <a:ext uri="{FF2B5EF4-FFF2-40B4-BE49-F238E27FC236}">
                <a16:creationId xmlns:a16="http://schemas.microsoft.com/office/drawing/2014/main" id="{88E5F4D1-E729-22E7-FE13-DA5712F6C387}"/>
              </a:ext>
            </a:extLst>
          </p:cNvPr>
          <p:cNvSpPr/>
          <p:nvPr/>
        </p:nvSpPr>
        <p:spPr>
          <a:xfrm>
            <a:off x="5536019" y="4251000"/>
            <a:ext cx="1346790" cy="23785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4C4CAE86-725A-2751-B136-E9E83FF2C9B1}"/>
              </a:ext>
            </a:extLst>
          </p:cNvPr>
          <p:cNvCxnSpPr/>
          <p:nvPr/>
        </p:nvCxnSpPr>
        <p:spPr>
          <a:xfrm flipV="1">
            <a:off x="8045302" y="2030821"/>
            <a:ext cx="0" cy="246322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3933BF95-94A4-A459-2F3A-3BE69AFFCBF7}"/>
              </a:ext>
            </a:extLst>
          </p:cNvPr>
          <p:cNvCxnSpPr>
            <a:cxnSpLocks/>
          </p:cNvCxnSpPr>
          <p:nvPr/>
        </p:nvCxnSpPr>
        <p:spPr>
          <a:xfrm>
            <a:off x="8045302" y="2656368"/>
            <a:ext cx="366468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57292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5" grpId="0" animBg="1"/>
      <p:bldP spid="26" grpId="0"/>
      <p:bldP spid="30" grpId="0" animBg="1"/>
      <p:bldP spid="33" grpId="0" animBg="1"/>
      <p:bldP spid="36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455</Words>
  <Application>Microsoft Office PowerPoint</Application>
  <PresentationFormat>宽屏</PresentationFormat>
  <Paragraphs>67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等线 Light</vt:lpstr>
      <vt:lpstr>Microsoft YaHei UI</vt:lpstr>
      <vt:lpstr>Microsoft Sans Serif</vt:lpstr>
      <vt:lpstr>等线</vt:lpstr>
      <vt:lpstr>Arial</vt:lpstr>
      <vt:lpstr>Microsoft YaHei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谢谢观看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佳睿 王</dc:creator>
  <cp:lastModifiedBy>佳睿 王</cp:lastModifiedBy>
  <cp:revision>12</cp:revision>
  <dcterms:created xsi:type="dcterms:W3CDTF">2023-04-17T12:47:15Z</dcterms:created>
  <dcterms:modified xsi:type="dcterms:W3CDTF">2023-04-26T09:25:37Z</dcterms:modified>
</cp:coreProperties>
</file>

<file path=docProps/thumbnail.jpeg>
</file>